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59" r:id="rId4"/>
  </p:sldIdLst>
  <p:sldSz cx="9144000" cy="6858000" type="screen4x3"/>
  <p:notesSz cx="6797675" cy="9928225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DC"/>
    <a:srgbClr val="5E5E5E"/>
    <a:srgbClr val="FFFFFF"/>
    <a:srgbClr val="FFEA00"/>
    <a:srgbClr val="FFE600"/>
    <a:srgbClr val="E625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820" y="-96"/>
      </p:cViewPr>
      <p:guideLst>
        <p:guide orient="horz" pos="3127"/>
        <p:guide pos="2141"/>
      </p:guideLst>
    </p:cSldViewPr>
  </p:notesViewPr>
  <p:gridSpacing cx="50800" cy="50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sz="105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2BE8F-B637-4C47-B142-3817287274CE}" type="datetimeFigureOut">
              <a:rPr lang="de-DE" sz="1050" smtClean="0">
                <a:latin typeface="Arial" pitchFamily="34" charset="0"/>
                <a:cs typeface="Arial" pitchFamily="34" charset="0"/>
              </a:rPr>
              <a:pPr/>
              <a:t>13.04.2016</a:t>
            </a:fld>
            <a:endParaRPr lang="de-DE" sz="105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sz="105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711D6-7C16-408D-AB39-A77E8CF5A3FD}" type="slidenum">
              <a:rPr lang="de-DE" sz="105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de-DE" sz="105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37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8DAF9-FCAF-40AF-8859-05C8E311A5C6}" type="datetimeFigureOut">
              <a:rPr lang="de-DE" smtClean="0"/>
              <a:pPr/>
              <a:t>13.04.2016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C4BC3-9AD3-461B-862E-410046728F4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08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defTabSz="914400" rtl="0" eaLnBrk="1" latinLnBrk="0" hangingPunct="1">
      <a:buClr>
        <a:srgbClr val="0078DC"/>
      </a:buClr>
      <a:buFont typeface="Wingdings" pitchFamily="2" charset="2"/>
      <a:buChar char=""/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indent="0" algn="l" defTabSz="914400" rtl="0" eaLnBrk="1" latinLnBrk="0" hangingPunct="1"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defTabSz="914400" rtl="0" eaLnBrk="1" latinLnBrk="0" hangingPunct="1">
      <a:buClr>
        <a:srgbClr val="0078DC"/>
      </a:buClr>
      <a:buFont typeface="Wingdings" pitchFamily="2" charset="2"/>
      <a:buChar char=""/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indent="0" algn="l" defTabSz="914400" rtl="0" eaLnBrk="1" latinLnBrk="0" hangingPunct="1"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00000" y="4201200"/>
            <a:ext cx="7344000" cy="1569600"/>
          </a:xfrm>
        </p:spPr>
        <p:txBody>
          <a:bodyPr anchor="b" anchorCtr="0">
            <a:noAutofit/>
          </a:bodyPr>
          <a:lstStyle>
            <a:lvl1pPr>
              <a:defRPr sz="3400">
                <a:solidFill>
                  <a:srgbClr val="E6252E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00000" y="5878800"/>
            <a:ext cx="7344000" cy="28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>
                <a:solidFill>
                  <a:srgbClr val="5E5E5E"/>
                </a:solidFill>
              </a:defRPr>
            </a:lvl1pPr>
            <a:lvl2pPr marL="457200" indent="0" algn="l">
              <a:buNone/>
              <a:defRPr>
                <a:solidFill>
                  <a:srgbClr val="5E5E5E"/>
                </a:solidFill>
              </a:defRPr>
            </a:lvl2pPr>
            <a:lvl3pPr marL="914400" indent="0" algn="l">
              <a:buNone/>
              <a:defRPr>
                <a:solidFill>
                  <a:srgbClr val="5E5E5E"/>
                </a:solidFill>
              </a:defRPr>
            </a:lvl3pPr>
            <a:lvl4pPr marL="1371600" indent="0" algn="l">
              <a:buNone/>
              <a:defRPr>
                <a:solidFill>
                  <a:srgbClr val="5E5E5E"/>
                </a:solidFill>
              </a:defRPr>
            </a:lvl4pPr>
            <a:lvl5pPr marL="1828800" indent="0" algn="l">
              <a:buNone/>
              <a:defRPr>
                <a:solidFill>
                  <a:srgbClr val="5E5E5E"/>
                </a:solidFill>
              </a:defRPr>
            </a:lvl5pPr>
            <a:lvl6pPr marL="2286000" indent="0" algn="l">
              <a:buNone/>
              <a:defRPr>
                <a:solidFill>
                  <a:srgbClr val="5E5E5E"/>
                </a:solidFill>
              </a:defRPr>
            </a:lvl6pPr>
            <a:lvl7pPr marL="2743200" indent="0" algn="l">
              <a:buNone/>
              <a:defRPr>
                <a:solidFill>
                  <a:srgbClr val="5E5E5E"/>
                </a:solidFill>
              </a:defRPr>
            </a:lvl7pPr>
            <a:lvl8pPr marL="3200400" indent="0" algn="l">
              <a:buNone/>
              <a:defRPr>
                <a:solidFill>
                  <a:srgbClr val="5E5E5E"/>
                </a:solidFill>
              </a:defRPr>
            </a:lvl8pPr>
            <a:lvl9pPr marL="3657600" indent="0" algn="l">
              <a:buNone/>
              <a:defRPr>
                <a:solidFill>
                  <a:srgbClr val="5E5E5E"/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</a:p>
        </p:txBody>
      </p:sp>
      <p:pic>
        <p:nvPicPr>
          <p:cNvPr id="7" name="Grafik 6" descr="Uniper_Logo_Office_CO_PPT_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000" y="410400"/>
            <a:ext cx="2721600" cy="23552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, Blue-World-Mo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lue_World_Plume" descr="Uniper_Blue-World_05_Plume.jpg"/>
          <p:cNvPicPr>
            <a:picLocks noChangeAspect="1"/>
          </p:cNvPicPr>
          <p:nvPr userDrawn="1"/>
        </p:nvPicPr>
        <p:blipFill>
          <a:blip r:embed="rId2" cstate="print"/>
          <a:srcRect r="5739"/>
          <a:stretch>
            <a:fillRect/>
          </a:stretch>
        </p:blipFill>
        <p:spPr>
          <a:xfrm>
            <a:off x="0" y="-1"/>
            <a:ext cx="9148800" cy="68616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00000" y="4201200"/>
            <a:ext cx="7344000" cy="1569600"/>
          </a:xfrm>
        </p:spPr>
        <p:txBody>
          <a:bodyPr anchor="b" anchorCtr="0">
            <a:noAutofit/>
          </a:bodyPr>
          <a:lstStyle>
            <a:lvl1pPr>
              <a:defRPr sz="3400">
                <a:solidFill>
                  <a:srgbClr val="FFEA0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00000" y="5878800"/>
            <a:ext cx="7344000" cy="28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1pPr>
            <a:lvl2pPr marL="457200" indent="0" algn="l">
              <a:buNone/>
              <a:defRPr>
                <a:solidFill>
                  <a:srgbClr val="FFFFFF"/>
                </a:solidFill>
              </a:defRPr>
            </a:lvl2pPr>
            <a:lvl3pPr marL="914400" indent="0" algn="l">
              <a:buNone/>
              <a:defRPr>
                <a:solidFill>
                  <a:srgbClr val="FFFFFF"/>
                </a:solidFill>
              </a:defRPr>
            </a:lvl3pPr>
            <a:lvl4pPr marL="1371600" indent="0" algn="l">
              <a:buNone/>
              <a:defRPr>
                <a:solidFill>
                  <a:srgbClr val="FFFFFF"/>
                </a:solidFill>
              </a:defRPr>
            </a:lvl4pPr>
            <a:lvl5pPr marL="1828800" indent="0" algn="l">
              <a:buNone/>
              <a:defRPr>
                <a:solidFill>
                  <a:srgbClr val="FFFFFF"/>
                </a:solidFill>
              </a:defRPr>
            </a:lvl5pPr>
            <a:lvl6pPr marL="2286000" indent="0" algn="l">
              <a:buNone/>
              <a:defRPr>
                <a:solidFill>
                  <a:srgbClr val="FFFFFF"/>
                </a:solidFill>
              </a:defRPr>
            </a:lvl6pPr>
            <a:lvl7pPr marL="2743200" indent="0" algn="l">
              <a:buNone/>
              <a:defRPr>
                <a:solidFill>
                  <a:srgbClr val="FFFFFF"/>
                </a:solidFill>
              </a:defRPr>
            </a:lvl7pPr>
            <a:lvl8pPr marL="3200400" indent="0" algn="l">
              <a:buNone/>
              <a:defRPr>
                <a:solidFill>
                  <a:srgbClr val="FFFFFF"/>
                </a:solidFill>
              </a:defRPr>
            </a:lvl8pPr>
            <a:lvl9pPr marL="3657600" indent="0" algn="l"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</a:p>
        </p:txBody>
      </p:sp>
      <p:pic>
        <p:nvPicPr>
          <p:cNvPr id="6" name="Grafik 5" descr="Uniper_Logo_Office_White_PPT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000" y="410400"/>
            <a:ext cx="2721600" cy="23552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00" y="1328399"/>
            <a:ext cx="3888000" cy="4546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buFont typeface="Wingdings" pitchFamily="2" charset="2"/>
              <a:buChar char="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2000" y="1328399"/>
            <a:ext cx="3888000" cy="4546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00" y="1328399"/>
            <a:ext cx="2592000" cy="4546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buFont typeface="Wingdings" pitchFamily="2" charset="2"/>
              <a:buChar char="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76000" y="1328399"/>
            <a:ext cx="2592000" cy="4546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48000" y="1328400"/>
            <a:ext cx="2592000" cy="4546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00" y="1328400"/>
            <a:ext cx="3888000" cy="2880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00" y="1602000"/>
            <a:ext cx="3888000" cy="42732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52000" y="1328400"/>
            <a:ext cx="3888000" cy="2880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52000" y="1602000"/>
            <a:ext cx="3888000" cy="42732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04000" y="306000"/>
            <a:ext cx="8136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00" y="1328399"/>
            <a:ext cx="8136000" cy="454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endParaRPr lang="de-DE" dirty="0" smtClean="0"/>
          </a:p>
          <a:p>
            <a:pPr lvl="4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76000" y="6084000"/>
            <a:ext cx="6480000" cy="41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rgbClr val="5E5E5E"/>
                </a:solidFill>
              </a:defRPr>
            </a:lvl1pPr>
            <a:lvl2pPr>
              <a:defRPr sz="900">
                <a:solidFill>
                  <a:srgbClr val="5E5E5E"/>
                </a:solidFill>
              </a:defRPr>
            </a:lvl2pPr>
            <a:lvl3pPr>
              <a:defRPr sz="900">
                <a:solidFill>
                  <a:srgbClr val="5E5E5E"/>
                </a:solidFill>
              </a:defRPr>
            </a:lvl3pPr>
            <a:lvl4pPr>
              <a:defRPr sz="900">
                <a:solidFill>
                  <a:srgbClr val="5E5E5E"/>
                </a:solidFill>
              </a:defRPr>
            </a:lvl4pPr>
            <a:lvl5pPr>
              <a:defRPr sz="900">
                <a:solidFill>
                  <a:srgbClr val="5E5E5E"/>
                </a:solidFill>
              </a:defRPr>
            </a:lvl5pPr>
            <a:lvl6pPr>
              <a:defRPr sz="900">
                <a:solidFill>
                  <a:srgbClr val="5E5E5E"/>
                </a:solidFill>
              </a:defRPr>
            </a:lvl6pPr>
            <a:lvl7pPr>
              <a:defRPr sz="900">
                <a:solidFill>
                  <a:srgbClr val="5E5E5E"/>
                </a:solidFill>
              </a:defRPr>
            </a:lvl7pPr>
            <a:lvl8pPr>
              <a:defRPr sz="900">
                <a:solidFill>
                  <a:srgbClr val="5E5E5E"/>
                </a:solidFill>
              </a:defRPr>
            </a:lvl8pPr>
            <a:lvl9pPr>
              <a:defRPr sz="900">
                <a:solidFill>
                  <a:srgbClr val="5E5E5E"/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80000" y="6084000"/>
            <a:ext cx="360000" cy="41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rgbClr val="0078DC"/>
                </a:solidFill>
              </a:defRPr>
            </a:lvl1pPr>
          </a:lstStyle>
          <a:p>
            <a:fld id="{9D543ADB-E95E-4587-963D-D3C6AB2E96C0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Grafik 7" descr="Uniper_Logo_Office_CO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4000" y="6037200"/>
            <a:ext cx="579600" cy="5024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78DC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800" kern="1200">
          <a:solidFill>
            <a:srgbClr val="5E5E5E"/>
          </a:solidFill>
          <a:latin typeface="+mn-lt"/>
          <a:ea typeface="+mn-ea"/>
          <a:cs typeface="+mn-cs"/>
        </a:defRPr>
      </a:lvl1pPr>
      <a:lvl2pPr marL="207963" indent="-206375" algn="l" defTabSz="914400" rtl="0" eaLnBrk="1" latinLnBrk="0" hangingPunct="1">
        <a:spcBef>
          <a:spcPts val="0"/>
        </a:spcBef>
        <a:spcAft>
          <a:spcPts val="600"/>
        </a:spcAft>
        <a:buClr>
          <a:srgbClr val="0078DC"/>
        </a:buClr>
        <a:buFont typeface="Wingdings" pitchFamily="2" charset="2"/>
        <a:buChar char=""/>
        <a:defRPr sz="1800" kern="1200">
          <a:solidFill>
            <a:srgbClr val="5E5E5E"/>
          </a:solidFill>
          <a:latin typeface="+mn-lt"/>
          <a:ea typeface="+mn-ea"/>
          <a:cs typeface="+mn-cs"/>
        </a:defRPr>
      </a:lvl2pPr>
      <a:lvl3pPr marL="209550" indent="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800" kern="1200">
          <a:solidFill>
            <a:srgbClr val="5E5E5E"/>
          </a:solidFill>
          <a:latin typeface="+mn-lt"/>
          <a:ea typeface="+mn-ea"/>
          <a:cs typeface="+mn-cs"/>
        </a:defRPr>
      </a:lvl3pPr>
      <a:lvl4pPr marL="412750" indent="-201613" algn="l" defTabSz="914400" rtl="0" eaLnBrk="1" latinLnBrk="0" hangingPunct="1">
        <a:spcBef>
          <a:spcPts val="0"/>
        </a:spcBef>
        <a:spcAft>
          <a:spcPts val="600"/>
        </a:spcAft>
        <a:buClr>
          <a:srgbClr val="0078DC"/>
        </a:buClr>
        <a:buFont typeface="Wingdings" pitchFamily="2" charset="2"/>
        <a:buChar char=""/>
        <a:defRPr sz="1800" kern="1200">
          <a:solidFill>
            <a:srgbClr val="5E5E5E"/>
          </a:solidFill>
          <a:latin typeface="+mn-lt"/>
          <a:ea typeface="+mn-ea"/>
          <a:cs typeface="+mn-cs"/>
        </a:defRPr>
      </a:lvl4pPr>
      <a:lvl5pPr marL="414338" indent="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800" kern="1200">
          <a:solidFill>
            <a:srgbClr val="5E5E5E"/>
          </a:solidFill>
          <a:latin typeface="+mn-lt"/>
          <a:ea typeface="+mn-ea"/>
          <a:cs typeface="+mn-cs"/>
        </a:defRPr>
      </a:lvl5pPr>
      <a:lvl6pPr marL="617538" indent="-203200" algn="l" defTabSz="914400" rtl="0" eaLnBrk="1" latinLnBrk="0" hangingPunct="1">
        <a:spcBef>
          <a:spcPts val="0"/>
        </a:spcBef>
        <a:spcAft>
          <a:spcPts val="600"/>
        </a:spcAft>
        <a:buClr>
          <a:srgbClr val="0078DC"/>
        </a:buClr>
        <a:buFont typeface="Wingdings" pitchFamily="2" charset="2"/>
        <a:buChar char=""/>
        <a:defRPr sz="1800" kern="1200">
          <a:solidFill>
            <a:srgbClr val="5E5E5E"/>
          </a:solidFill>
          <a:latin typeface="+mn-lt"/>
          <a:ea typeface="+mn-ea"/>
          <a:cs typeface="+mn-cs"/>
        </a:defRPr>
      </a:lvl6pPr>
      <a:lvl7pPr marL="617538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rgbClr val="5E5E5E"/>
          </a:solidFill>
          <a:latin typeface="+mn-lt"/>
          <a:ea typeface="+mn-ea"/>
          <a:cs typeface="+mn-cs"/>
        </a:defRPr>
      </a:lvl7pPr>
      <a:lvl8pPr marL="820738" indent="-203200" algn="l" defTabSz="914400" rtl="0" eaLnBrk="1" latinLnBrk="0" hangingPunct="1">
        <a:spcBef>
          <a:spcPts val="0"/>
        </a:spcBef>
        <a:buClr>
          <a:srgbClr val="0078DC"/>
        </a:buClr>
        <a:buFont typeface="Wingdings" pitchFamily="2" charset="2"/>
        <a:buChar char=""/>
        <a:defRPr sz="1800" kern="1200">
          <a:solidFill>
            <a:srgbClr val="5E5E5E"/>
          </a:solidFill>
          <a:latin typeface="+mn-lt"/>
          <a:ea typeface="+mn-ea"/>
          <a:cs typeface="+mn-cs"/>
        </a:defRPr>
      </a:lvl8pPr>
      <a:lvl9pPr marL="820738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rgbClr val="5E5E5E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Gas Storage: Future role, barriers &amp; solutions	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Dorsett, ERP Energy Storage Workshop, Thursday 14</a:t>
            </a:r>
            <a:r>
              <a:rPr lang="en-GB" baseline="30000" dirty="0" smtClean="0"/>
              <a:t>th</a:t>
            </a:r>
            <a:r>
              <a:rPr lang="en-GB" dirty="0" smtClean="0"/>
              <a:t> April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899" y="330200"/>
            <a:ext cx="8136000" cy="482600"/>
          </a:xfrm>
        </p:spPr>
        <p:txBody>
          <a:bodyPr/>
          <a:lstStyle/>
          <a:p>
            <a:r>
              <a:rPr lang="en-GB" dirty="0"/>
              <a:t>Gas Storage – Future </a:t>
            </a:r>
            <a:r>
              <a:rPr lang="en-GB" dirty="0" smtClean="0"/>
              <a:t>Role &amp; Barriers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0" y="4189139"/>
            <a:ext cx="3608826" cy="160881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90218" y="3937084"/>
            <a:ext cx="395092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Summer/Q1</a:t>
            </a:r>
            <a:r>
              <a:rPr lang="en-GB" sz="1050" dirty="0"/>
              <a:t> NBP seasonal spreads history 2010 / 2015 (p/</a:t>
            </a:r>
            <a:r>
              <a:rPr lang="en-GB" sz="1050" dirty="0" err="1"/>
              <a:t>th</a:t>
            </a:r>
            <a:r>
              <a:rPr lang="en-GB" sz="1050" dirty="0" smtClean="0"/>
              <a:t>)</a:t>
            </a:r>
            <a:endParaRPr lang="en-GB" sz="1050" dirty="0"/>
          </a:p>
        </p:txBody>
      </p:sp>
      <p:sp>
        <p:nvSpPr>
          <p:cNvPr id="7" name="Rectangle 6"/>
          <p:cNvSpPr/>
          <p:nvPr/>
        </p:nvSpPr>
        <p:spPr>
          <a:xfrm>
            <a:off x="585426" y="5830018"/>
            <a:ext cx="257776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i="1" dirty="0"/>
              <a:t>Source: Centrica Storage Limited</a:t>
            </a:r>
            <a:endParaRPr lang="en-GB" sz="9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4005647"/>
            <a:ext cx="3352800" cy="188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58738" y="3628008"/>
            <a:ext cx="31870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ja-JP" sz="1000" dirty="0" smtClean="0">
                <a:solidFill>
                  <a:srgbClr val="2B2B2B"/>
                </a:solidFill>
                <a:ea typeface="SimSun" pitchFamily="2" charset="-122"/>
                <a:cs typeface="Arial" pitchFamily="34" charset="0"/>
              </a:rPr>
              <a:t>Spot </a:t>
            </a:r>
            <a:r>
              <a:rPr lang="en-GB" altLang="ja-JP" sz="1000" dirty="0">
                <a:solidFill>
                  <a:srgbClr val="2B2B2B"/>
                </a:solidFill>
                <a:ea typeface="SimSun" pitchFamily="2" charset="-122"/>
                <a:cs typeface="Arial" pitchFamily="34" charset="0"/>
              </a:rPr>
              <a:t>Price Volatility 2010 / 2015 </a:t>
            </a:r>
            <a:endParaRPr lang="en-GB" altLang="ja-JP" sz="1000" dirty="0" smtClean="0">
              <a:solidFill>
                <a:srgbClr val="2B2B2B"/>
              </a:solidFill>
              <a:ea typeface="SimSun" pitchFamily="2" charset="-122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ja-JP" sz="1000" dirty="0" smtClean="0">
                <a:solidFill>
                  <a:srgbClr val="2B2B2B"/>
                </a:solidFill>
                <a:ea typeface="SimSun" pitchFamily="2" charset="-122"/>
                <a:cs typeface="Arial" pitchFamily="34" charset="0"/>
              </a:rPr>
              <a:t>(</a:t>
            </a:r>
            <a:r>
              <a:rPr lang="en-GB" altLang="ja-JP" sz="1000" dirty="0">
                <a:solidFill>
                  <a:srgbClr val="2B2B2B"/>
                </a:solidFill>
                <a:ea typeface="SimSun" pitchFamily="2" charset="-122"/>
                <a:cs typeface="Arial" pitchFamily="34" charset="0"/>
              </a:rPr>
              <a:t>DA = Day ahead, WD = within day</a:t>
            </a:r>
            <a:r>
              <a:rPr lang="en-GB" altLang="ja-JP" sz="1000" dirty="0" smtClean="0">
                <a:solidFill>
                  <a:srgbClr val="2B2B2B"/>
                </a:solidFill>
                <a:ea typeface="SimSun" pitchFamily="2" charset="-122"/>
                <a:cs typeface="Arial" pitchFamily="34" charset="0"/>
              </a:rPr>
              <a:t>)</a:t>
            </a:r>
            <a:endParaRPr lang="en-GB" altLang="ja-JP" sz="1000" dirty="0"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50112" y="5890568"/>
            <a:ext cx="272228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i="1" dirty="0"/>
              <a:t>Source: Centrica Storage Limited</a:t>
            </a:r>
            <a:endParaRPr lang="en-GB" sz="900" dirty="0"/>
          </a:p>
        </p:txBody>
      </p:sp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041400"/>
            <a:ext cx="4619449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3759200" y="8890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50" dirty="0"/>
              <a:t>Growth in gas imports under the Slow Progression </a:t>
            </a:r>
            <a:r>
              <a:rPr lang="en-GB" sz="1050" dirty="0" smtClean="0"/>
              <a:t>scenario</a:t>
            </a:r>
            <a:endParaRPr lang="en-GB" sz="1050" dirty="0"/>
          </a:p>
        </p:txBody>
      </p:sp>
      <p:sp>
        <p:nvSpPr>
          <p:cNvPr id="14" name="Rectangle 13"/>
          <p:cNvSpPr/>
          <p:nvPr/>
        </p:nvSpPr>
        <p:spPr>
          <a:xfrm>
            <a:off x="3860800" y="2971800"/>
            <a:ext cx="279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i="1" dirty="0"/>
              <a:t>Source: </a:t>
            </a:r>
            <a:r>
              <a:rPr lang="en-GB" sz="900" i="1" dirty="0" smtClean="0"/>
              <a:t>NGG FES July 2015</a:t>
            </a:r>
            <a:endParaRPr lang="en-GB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355600" y="1243449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2"/>
                </a:solidFill>
              </a:rPr>
              <a:t>Future Role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Essential to security of gas supply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At </a:t>
            </a:r>
            <a:r>
              <a:rPr lang="en-GB" sz="1400" dirty="0"/>
              <a:t>the centre of low carbon future </a:t>
            </a:r>
            <a:r>
              <a:rPr lang="en-GB" sz="1400" dirty="0" smtClean="0"/>
              <a:t>- with more gas generation (15GW by 2030) &amp; intermittent renewables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2932093"/>
            <a:ext cx="6807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2"/>
                </a:solidFill>
              </a:rPr>
              <a:t>Barriers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Significant reduction in revenues due to deterioration in spreads &amp; volatility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Full value of benefits not reflected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Business rates are unfair cost burden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0" grpId="0"/>
      <p:bldP spid="14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00" y="306000"/>
            <a:ext cx="8136000" cy="532200"/>
          </a:xfrm>
        </p:spPr>
        <p:txBody>
          <a:bodyPr/>
          <a:lstStyle/>
          <a:p>
            <a:r>
              <a:rPr lang="en-GB" dirty="0" smtClean="0"/>
              <a:t>Gas Storage – Future Role, Barriers, Solutions</a:t>
            </a:r>
            <a:endParaRPr lang="en-GB" sz="20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062408"/>
              </p:ext>
            </p:extLst>
          </p:nvPr>
        </p:nvGraphicFramePr>
        <p:xfrm>
          <a:off x="457200" y="2661320"/>
          <a:ext cx="5283200" cy="333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200"/>
                <a:gridCol w="558800"/>
                <a:gridCol w="3759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78DC"/>
                          </a:solidFill>
                          <a:latin typeface="Arial"/>
                        </a:rPr>
                        <a:t>Barrier</a:t>
                      </a:r>
                      <a:endParaRPr lang="en-GB" sz="1400" b="1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78DC"/>
                          </a:solidFill>
                          <a:latin typeface="Arial"/>
                        </a:rPr>
                        <a:t>Y/N</a:t>
                      </a:r>
                      <a:endParaRPr lang="en-GB" sz="1200" b="1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78DC"/>
                          </a:solidFill>
                          <a:latin typeface="Arial"/>
                        </a:rPr>
                        <a:t>Issue</a:t>
                      </a:r>
                      <a:endParaRPr lang="en-GB" sz="1200" b="1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78DC"/>
                          </a:solidFill>
                          <a:latin typeface="Arial"/>
                        </a:rPr>
                        <a:t>Finance</a:t>
                      </a:r>
                      <a:endParaRPr lang="en-GB" sz="120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0078DC"/>
                          </a:solidFill>
                          <a:latin typeface="Arial"/>
                        </a:rPr>
                        <a:t>Y</a:t>
                      </a:r>
                      <a:endParaRPr lang="en-GB" sz="120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0078DC"/>
                          </a:solidFill>
                          <a:latin typeface="Arial"/>
                        </a:rPr>
                        <a:t>Unable</a:t>
                      </a:r>
                      <a:r>
                        <a:rPr lang="en-GB" sz="1200" baseline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 to raise finance if future income &lt; costs</a:t>
                      </a:r>
                      <a:endParaRPr lang="en-GB" sz="120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78DC"/>
                          </a:solidFill>
                          <a:latin typeface="Arial"/>
                        </a:rPr>
                        <a:t>Legal</a:t>
                      </a:r>
                      <a:endParaRPr lang="en-GB" sz="120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0078DC"/>
                          </a:solidFill>
                          <a:latin typeface="Arial"/>
                        </a:rPr>
                        <a:t>N</a:t>
                      </a:r>
                      <a:endParaRPr lang="en-GB" sz="120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0078DC"/>
                          </a:solidFill>
                          <a:latin typeface="Arial"/>
                        </a:rPr>
                        <a:t>No major issues</a:t>
                      </a:r>
                      <a:endParaRPr lang="en-GB" sz="120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Commercial</a:t>
                      </a:r>
                      <a:endParaRPr lang="en-GB" sz="1200" b="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Y</a:t>
                      </a:r>
                      <a:endParaRPr lang="en-GB" sz="1200" b="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Low</a:t>
                      </a:r>
                      <a:r>
                        <a:rPr lang="en-GB" sz="1200" b="0" baseline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 volatility &amp; spreads</a:t>
                      </a:r>
                    </a:p>
                    <a:p>
                      <a:pPr algn="ctr"/>
                      <a:r>
                        <a:rPr lang="en-GB" sz="1200" b="0" baseline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Market does not reward full benefits of gas storage!</a:t>
                      </a:r>
                      <a:endParaRPr lang="en-GB" sz="1200" b="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Political</a:t>
                      </a:r>
                      <a:endParaRPr lang="en-GB" sz="1200" b="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smtClean="0">
                          <a:solidFill>
                            <a:srgbClr val="0078DC"/>
                          </a:solidFill>
                          <a:latin typeface="Arial"/>
                        </a:rPr>
                        <a:t>Y</a:t>
                      </a:r>
                      <a:endParaRPr lang="en-GB" sz="1200" b="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No appetite from Govt.</a:t>
                      </a:r>
                      <a:r>
                        <a:rPr lang="en-GB" sz="1200" b="0" baseline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 </a:t>
                      </a:r>
                      <a:endParaRPr lang="en-GB" sz="1200" b="0" dirty="0" smtClean="0">
                        <a:solidFill>
                          <a:srgbClr val="0078DC"/>
                        </a:solidFill>
                        <a:latin typeface="Arial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GB" sz="1200" b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to address</a:t>
                      </a:r>
                      <a:r>
                        <a:rPr lang="en-GB" sz="1200" b="0" baseline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 unfair cost burden i.e. business rates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GB" sz="1200" b="0" baseline="0" dirty="0" smtClean="0">
                          <a:solidFill>
                            <a:srgbClr val="0078DC"/>
                          </a:solidFill>
                          <a:latin typeface="Arial"/>
                        </a:rPr>
                        <a:t>to intervene to support revenues</a:t>
                      </a: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78DC"/>
                          </a:solidFill>
                          <a:latin typeface="Arial"/>
                        </a:rPr>
                        <a:t>Regulatory</a:t>
                      </a:r>
                      <a:endParaRPr lang="en-GB" sz="120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0078DC"/>
                          </a:solidFill>
                          <a:latin typeface="Arial"/>
                        </a:rPr>
                        <a:t>Y</a:t>
                      </a:r>
                      <a:endParaRPr lang="en-GB" sz="120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0078DC"/>
                          </a:solidFill>
                          <a:latin typeface="Arial"/>
                        </a:rPr>
                        <a:t>Burden of reporting / transparency requirements (REMIT)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rgbClr val="0078DC"/>
                          </a:solidFill>
                          <a:latin typeface="Arial"/>
                        </a:rPr>
                        <a:t>Uncertainty over future transportation tariffs</a:t>
                      </a:r>
                      <a:endParaRPr lang="en-GB" sz="1200" dirty="0">
                        <a:solidFill>
                          <a:srgbClr val="0078DC"/>
                        </a:solidFill>
                        <a:latin typeface="Arial"/>
                      </a:endParaRPr>
                    </a:p>
                  </a:txBody>
                  <a:tcPr marL="46800" marR="46800" marT="108000" marB="108000" anchor="ctr">
                    <a:lnT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5951268" y="2667000"/>
            <a:ext cx="2688732" cy="3302000"/>
          </a:xfrm>
          <a:prstGeom prst="rect">
            <a:avLst/>
          </a:prstGeom>
          <a:ln>
            <a:solidFill>
              <a:srgbClr val="0078DC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1pPr>
            <a:lvl2pPr marL="207963" indent="-2063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8DC"/>
              </a:buClr>
              <a:buFont typeface="Wingdings" pitchFamily="2" charset="2"/>
              <a:buChar char=""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2pPr>
            <a:lvl3pPr marL="20955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3pPr>
            <a:lvl4pPr marL="412750" indent="-20161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8DC"/>
              </a:buClr>
              <a:buFont typeface="Wingdings" pitchFamily="2" charset="2"/>
              <a:buChar char=""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4pPr>
            <a:lvl5pPr marL="414338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5pPr>
            <a:lvl6pPr marL="617538" indent="-2032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8DC"/>
              </a:buClr>
              <a:buFont typeface="Wingdings" pitchFamily="2" charset="2"/>
              <a:buChar char=""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6pPr>
            <a:lvl7pPr marL="617538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7pPr>
            <a:lvl8pPr marL="820738" indent="-203200" algn="l" defTabSz="914400" rtl="0" eaLnBrk="1" latinLnBrk="0" hangingPunct="1">
              <a:spcBef>
                <a:spcPts val="0"/>
              </a:spcBef>
              <a:buClr>
                <a:srgbClr val="0078DC"/>
              </a:buClr>
              <a:buFont typeface="Wingdings" pitchFamily="2" charset="2"/>
              <a:buChar char=""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8pPr>
            <a:lvl9pPr marL="820738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lvl="1" indent="0" algn="ctr">
              <a:buNone/>
            </a:pPr>
            <a:r>
              <a:rPr lang="en-GB" sz="1400" b="1" dirty="0" smtClean="0">
                <a:solidFill>
                  <a:schemeClr val="tx2"/>
                </a:solidFill>
              </a:rPr>
              <a:t>Possible Solutions </a:t>
            </a:r>
          </a:p>
          <a:p>
            <a:pPr marL="1588" lvl="1" indent="0" algn="ctr">
              <a:buNone/>
            </a:pPr>
            <a:r>
              <a:rPr lang="en-GB" sz="1400" b="1" i="1" dirty="0" smtClean="0">
                <a:solidFill>
                  <a:schemeClr val="tx2"/>
                </a:solidFill>
              </a:rPr>
              <a:t>(proposed by GSOG)</a:t>
            </a:r>
          </a:p>
          <a:p>
            <a:pPr lvl="1"/>
            <a:r>
              <a:rPr lang="en-GB" sz="1200" b="1" dirty="0" smtClean="0">
                <a:solidFill>
                  <a:schemeClr val="tx2"/>
                </a:solidFill>
              </a:rPr>
              <a:t>Recognise the full value of the benefits </a:t>
            </a:r>
            <a:r>
              <a:rPr lang="en-GB" sz="1200" dirty="0" smtClean="0">
                <a:solidFill>
                  <a:schemeClr val="tx2"/>
                </a:solidFill>
              </a:rPr>
              <a:t>provided by gas storage  e.g. direct subsidies to “top-up” revenues</a:t>
            </a:r>
          </a:p>
          <a:p>
            <a:pPr lvl="1"/>
            <a:r>
              <a:rPr lang="en-GB" sz="1200" b="1" dirty="0" smtClean="0">
                <a:solidFill>
                  <a:schemeClr val="tx2"/>
                </a:solidFill>
              </a:rPr>
              <a:t>Reduce the cost burden </a:t>
            </a:r>
            <a:r>
              <a:rPr lang="en-GB" sz="1200" dirty="0" smtClean="0">
                <a:solidFill>
                  <a:schemeClr val="tx2"/>
                </a:solidFill>
              </a:rPr>
              <a:t>– make business rates fair</a:t>
            </a:r>
          </a:p>
          <a:p>
            <a:pPr lvl="1"/>
            <a:r>
              <a:rPr lang="en-GB" sz="1200" b="1" dirty="0" smtClean="0">
                <a:solidFill>
                  <a:schemeClr val="tx2"/>
                </a:solidFill>
              </a:rPr>
              <a:t>Value the within day flexibility services</a:t>
            </a:r>
            <a:r>
              <a:rPr lang="en-GB" sz="1200" dirty="0" smtClean="0">
                <a:solidFill>
                  <a:schemeClr val="tx2"/>
                </a:solidFill>
              </a:rPr>
              <a:t> gas storage can provide gas system e.g. via an obligation on National Grid</a:t>
            </a:r>
          </a:p>
          <a:p>
            <a:pPr lvl="1"/>
            <a:r>
              <a:rPr lang="en-GB" sz="1200" b="1" dirty="0" smtClean="0">
                <a:solidFill>
                  <a:schemeClr val="tx2"/>
                </a:solidFill>
              </a:rPr>
              <a:t>Reduce network (transportation) tariffs </a:t>
            </a:r>
            <a:r>
              <a:rPr lang="en-GB" sz="1200" dirty="0" smtClean="0">
                <a:solidFill>
                  <a:schemeClr val="tx2"/>
                </a:solidFill>
              </a:rPr>
              <a:t>to reflect the real value of gas storage to the system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504000" y="939800"/>
            <a:ext cx="8136000" cy="14731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1pPr>
            <a:lvl2pPr marL="207963" indent="-20637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8DC"/>
              </a:buClr>
              <a:buFont typeface="Wingdings" pitchFamily="2" charset="2"/>
              <a:buChar char=""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2pPr>
            <a:lvl3pPr marL="20955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3pPr>
            <a:lvl4pPr marL="412750" indent="-20161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8DC"/>
              </a:buClr>
              <a:buFont typeface="Wingdings" pitchFamily="2" charset="2"/>
              <a:buChar char=""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4pPr>
            <a:lvl5pPr marL="414338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5pPr>
            <a:lvl6pPr marL="617538" indent="-2032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8DC"/>
              </a:buClr>
              <a:buFont typeface="Wingdings" pitchFamily="2" charset="2"/>
              <a:buChar char=""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6pPr>
            <a:lvl7pPr marL="617538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7pPr>
            <a:lvl8pPr marL="820738" indent="-203200" algn="l" defTabSz="914400" rtl="0" eaLnBrk="1" latinLnBrk="0" hangingPunct="1">
              <a:spcBef>
                <a:spcPts val="0"/>
              </a:spcBef>
              <a:buClr>
                <a:srgbClr val="0078DC"/>
              </a:buClr>
              <a:buFont typeface="Wingdings" pitchFamily="2" charset="2"/>
              <a:buChar char=""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8pPr>
            <a:lvl9pPr marL="820738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800" kern="1200">
                <a:solidFill>
                  <a:srgbClr val="5E5E5E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lvl="1" indent="0">
              <a:buNone/>
            </a:pPr>
            <a:r>
              <a:rPr lang="en-GB" sz="1400" b="1" dirty="0" smtClean="0"/>
              <a:t>Future Role</a:t>
            </a:r>
            <a:endParaRPr lang="en-GB" sz="1200" b="1" dirty="0" smtClean="0"/>
          </a:p>
          <a:p>
            <a:pPr lvl="1"/>
            <a:r>
              <a:rPr lang="en-GB" sz="1200" dirty="0" smtClean="0"/>
              <a:t>Essential contribution to Government’s energy security of supply policy; increased </a:t>
            </a:r>
            <a:r>
              <a:rPr lang="en-GB" sz="1200" dirty="0"/>
              <a:t>dependency on imported gas</a:t>
            </a:r>
          </a:p>
          <a:p>
            <a:pPr lvl="1"/>
            <a:r>
              <a:rPr lang="en-GB" sz="1200" dirty="0" smtClean="0"/>
              <a:t>At the centre of a low carbon future: closure of coal; intermittent renewable generation; more new gas fired power generation</a:t>
            </a:r>
          </a:p>
          <a:p>
            <a:pPr marL="1588" lvl="1" indent="0">
              <a:buNone/>
            </a:pPr>
            <a:r>
              <a:rPr lang="en-GB" sz="1400" b="1" i="1" dirty="0" smtClean="0">
                <a:solidFill>
                  <a:srgbClr val="FF0000"/>
                </a:solidFill>
              </a:rPr>
              <a:t>However, viability is under threat with revenues falling dramatically, so will there be enough gas storage to fulfil the role?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1.02"/>
  <p:tag name="BASIS" val="UniperVorlage"/>
</p:tagLst>
</file>

<file path=ppt/theme/theme1.xml><?xml version="1.0" encoding="utf-8"?>
<a:theme xmlns:a="http://schemas.openxmlformats.org/drawingml/2006/main" name="Uniper">
  <a:themeElements>
    <a:clrScheme name="Uniper_1">
      <a:dk1>
        <a:srgbClr val="5E5E5E"/>
      </a:dk1>
      <a:lt1>
        <a:srgbClr val="FFFFFF"/>
      </a:lt1>
      <a:dk2>
        <a:srgbClr val="0078DC"/>
      </a:dk2>
      <a:lt2>
        <a:srgbClr val="FFFFFF"/>
      </a:lt2>
      <a:accent1>
        <a:srgbClr val="C1E3FC"/>
      </a:accent1>
      <a:accent2>
        <a:srgbClr val="00A7F0"/>
      </a:accent2>
      <a:accent3>
        <a:srgbClr val="0875BB"/>
      </a:accent3>
      <a:accent4>
        <a:srgbClr val="29527A"/>
      </a:accent4>
      <a:accent5>
        <a:srgbClr val="0097EE"/>
      </a:accent5>
      <a:accent6>
        <a:srgbClr val="8CCCF7"/>
      </a:accent6>
      <a:hlink>
        <a:srgbClr val="B3B3B3"/>
      </a:hlink>
      <a:folHlink>
        <a:srgbClr val="5E5E5E"/>
      </a:folHlink>
    </a:clrScheme>
    <a:fontScheme name="Unip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per_1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00A7F0"/>
        </a:accent2>
        <a:accent3>
          <a:srgbClr val="0875BB"/>
        </a:accent3>
        <a:accent4>
          <a:srgbClr val="29527A"/>
        </a:accent4>
        <a:accent5>
          <a:srgbClr val="0097EE"/>
        </a:accent5>
        <a:accent6>
          <a:srgbClr val="8CCCF7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2a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00A7F0"/>
        </a:accent2>
        <a:accent3>
          <a:srgbClr val="ED8C1C"/>
        </a:accent3>
        <a:accent4>
          <a:srgbClr val="29527A"/>
        </a:accent4>
        <a:accent5>
          <a:srgbClr val="0097EE"/>
        </a:accent5>
        <a:accent6>
          <a:srgbClr val="8CCCF7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2b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00A7F0"/>
        </a:accent2>
        <a:accent3>
          <a:srgbClr val="FFEA00"/>
        </a:accent3>
        <a:accent4>
          <a:srgbClr val="29527A"/>
        </a:accent4>
        <a:accent5>
          <a:srgbClr val="0097EE"/>
        </a:accent5>
        <a:accent6>
          <a:srgbClr val="8CCCF7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2c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00A7F0"/>
        </a:accent2>
        <a:accent3>
          <a:srgbClr val="B5D45B"/>
        </a:accent3>
        <a:accent4>
          <a:srgbClr val="29527A"/>
        </a:accent4>
        <a:accent5>
          <a:srgbClr val="0097EE"/>
        </a:accent5>
        <a:accent6>
          <a:srgbClr val="8CCCF7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3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ED8C1C"/>
        </a:accent2>
        <a:accent3>
          <a:srgbClr val="5CBCF5"/>
        </a:accent3>
        <a:accent4>
          <a:srgbClr val="B5D45B"/>
        </a:accent4>
        <a:accent5>
          <a:srgbClr val="29527A"/>
        </a:accent5>
        <a:accent6>
          <a:srgbClr val="8CCCF7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4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29527A"/>
        </a:accent1>
        <a:accent2>
          <a:srgbClr val="FFEA00"/>
        </a:accent2>
        <a:accent3>
          <a:srgbClr val="C1E3FC"/>
        </a:accent3>
        <a:accent4>
          <a:srgbClr val="B5D45B"/>
        </a:accent4>
        <a:accent5>
          <a:srgbClr val="ED8C1C"/>
        </a:accent5>
        <a:accent6>
          <a:srgbClr val="5CBCF5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5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E3D4BC"/>
        </a:accent1>
        <a:accent2>
          <a:srgbClr val="5CBCF5"/>
        </a:accent2>
        <a:accent3>
          <a:srgbClr val="5E5E5E"/>
        </a:accent3>
        <a:accent4>
          <a:srgbClr val="135B8B"/>
        </a:accent4>
        <a:accent5>
          <a:srgbClr val="B3B3B3"/>
        </a:accent5>
        <a:accent6>
          <a:srgbClr val="876C59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6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0078DC"/>
        </a:accent2>
        <a:accent3>
          <a:srgbClr val="E3D4BC"/>
        </a:accent3>
        <a:accent4>
          <a:srgbClr val="876C59"/>
        </a:accent4>
        <a:accent5>
          <a:srgbClr val="5CBCF5"/>
        </a:accent5>
        <a:accent6>
          <a:srgbClr val="135B8B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351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SimSun</vt:lpstr>
      <vt:lpstr>Arial</vt:lpstr>
      <vt:lpstr>Calibri</vt:lpstr>
      <vt:lpstr>Wingdings</vt:lpstr>
      <vt:lpstr>Uniper</vt:lpstr>
      <vt:lpstr>Gas Storage: Future role, barriers &amp; solutions </vt:lpstr>
      <vt:lpstr>Gas Storage – Future Role &amp; Barriers </vt:lpstr>
      <vt:lpstr>Gas Storage – Future Role, Barriers, Solutions</vt:lpstr>
    </vt:vector>
  </TitlesOfParts>
  <Company>Uniper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Uniper Presentation</dc:title>
  <dc:creator>Dorsett, David</dc:creator>
  <cp:lastModifiedBy>Thomas, Helen K</cp:lastModifiedBy>
  <cp:revision>74</cp:revision>
  <cp:lastPrinted>2016-04-13T13:33:44Z</cp:lastPrinted>
  <dcterms:created xsi:type="dcterms:W3CDTF">2015-12-04T14:40:33Z</dcterms:created>
  <dcterms:modified xsi:type="dcterms:W3CDTF">2016-04-13T16:05:07Z</dcterms:modified>
  <cp:contentStatus/>
</cp:coreProperties>
</file>